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90" r:id="rId2"/>
    <p:sldId id="392"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DC7F779-EFF5-43C9-87A6-C67220768686}">
          <p14:sldIdLst>
            <p14:sldId id="390"/>
            <p14:sldId id="39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由衣 國本" initials="由衣" lastIdx="1" clrIdx="0">
    <p:extLst>
      <p:ext uri="{19B8F6BF-5375-455C-9EA6-DF929625EA0E}">
        <p15:presenceInfo xmlns:p15="http://schemas.microsoft.com/office/powerpoint/2012/main" userId="21b8f8f98c6579e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FFFF99"/>
    <a:srgbClr val="FF9966"/>
    <a:srgbClr val="FFC000"/>
    <a:srgbClr val="FFCC99"/>
    <a:srgbClr val="E54B1B"/>
    <a:srgbClr val="FFFF66"/>
    <a:srgbClr val="CCFFFF"/>
    <a:srgbClr val="5DFC24"/>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11" autoAdjust="0"/>
    <p:restoredTop sz="92460" autoAdjust="0"/>
  </p:normalViewPr>
  <p:slideViewPr>
    <p:cSldViewPr snapToGrid="0">
      <p:cViewPr varScale="1">
        <p:scale>
          <a:sx n="66" d="100"/>
          <a:sy n="66" d="100"/>
        </p:scale>
        <p:origin x="57" y="93"/>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0CC79B56-3F93-49B8-BF5B-E2942DFEBC41}" type="datetimeFigureOut">
              <a:rPr kumimoji="1" lang="ja-JP" altLang="en-US" smtClean="0"/>
              <a:t>2020/12/26</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5BFB98CA-D6EC-4BA5-A9B2-86EEAB6615F3}" type="slidenum">
              <a:rPr kumimoji="1" lang="ja-JP" altLang="en-US" smtClean="0"/>
              <a:t>‹#›</a:t>
            </a:fld>
            <a:endParaRPr kumimoji="1" lang="ja-JP" altLang="en-US"/>
          </a:p>
        </p:txBody>
      </p:sp>
    </p:spTree>
    <p:extLst>
      <p:ext uri="{BB962C8B-B14F-4D97-AF65-F5344CB8AC3E}">
        <p14:creationId xmlns:p14="http://schemas.microsoft.com/office/powerpoint/2010/main" val="12395190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27C765-928E-4675-AE56-075D2791C904}" type="slidenum">
              <a:rPr kumimoji="1" lang="ja-JP" altLang="en-US" smtClean="0"/>
              <a:t>2</a:t>
            </a:fld>
            <a:endParaRPr kumimoji="1" lang="ja-JP" altLang="en-US"/>
          </a:p>
        </p:txBody>
      </p:sp>
    </p:spTree>
    <p:extLst>
      <p:ext uri="{BB962C8B-B14F-4D97-AF65-F5344CB8AC3E}">
        <p14:creationId xmlns:p14="http://schemas.microsoft.com/office/powerpoint/2010/main" val="1954175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268587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4176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532088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6951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66256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152E4AF-155F-49D0-A19A-79C25145625E}" type="datetimeFigureOut">
              <a:rPr kumimoji="1" lang="ja-JP" altLang="en-US" smtClean="0"/>
              <a:t>2020/12/26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88375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152E4AF-155F-49D0-A19A-79C25145625E}" type="datetimeFigureOut">
              <a:rPr kumimoji="1" lang="ja-JP" altLang="en-US" smtClean="0"/>
              <a:t>2020/12/26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08965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152E4AF-155F-49D0-A19A-79C25145625E}" type="datetimeFigureOut">
              <a:rPr kumimoji="1" lang="ja-JP" altLang="en-US" smtClean="0"/>
              <a:t>2020/12/26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7566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152E4AF-155F-49D0-A19A-79C25145625E}" type="datetimeFigureOut">
              <a:rPr kumimoji="1" lang="ja-JP" altLang="en-US" smtClean="0"/>
              <a:t>2020/12/26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8947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152E4AF-155F-49D0-A19A-79C25145625E}" type="datetimeFigureOut">
              <a:rPr kumimoji="1" lang="ja-JP" altLang="en-US" smtClean="0"/>
              <a:t>2020/12/26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23932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152E4AF-155F-49D0-A19A-79C25145625E}" type="datetimeFigureOut">
              <a:rPr kumimoji="1" lang="ja-JP" altLang="en-US" smtClean="0"/>
              <a:t>2020/12/26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1275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2E4AF-155F-49D0-A19A-79C25145625E}" type="datetimeFigureOut">
              <a:rPr kumimoji="1" lang="ja-JP" altLang="en-US" smtClean="0"/>
              <a:t>2020/12/26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8583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ACB34B6C-8432-416B-9913-69DB52C174CE}"/>
              </a:ext>
            </a:extLst>
          </p:cNvPr>
          <p:cNvSpPr txBox="1"/>
          <p:nvPr/>
        </p:nvSpPr>
        <p:spPr>
          <a:xfrm>
            <a:off x="0" y="-30844"/>
            <a:ext cx="12192000" cy="461665"/>
          </a:xfrm>
          <a:prstGeom prst="rect">
            <a:avLst/>
          </a:prstGeom>
          <a:solidFill>
            <a:schemeClr val="accent1">
              <a:lumMod val="75000"/>
            </a:schemeClr>
          </a:solidFill>
        </p:spPr>
        <p:txBody>
          <a:bodyPr wrap="square" rtlCol="0">
            <a:spAutoFit/>
          </a:bodyPr>
          <a:lstStyle/>
          <a:p>
            <a:pPr algn="ctr"/>
            <a:r>
              <a:rPr lang="ja-JP" altLang="en-US" sz="2400" b="1" dirty="0">
                <a:solidFill>
                  <a:schemeClr val="bg1"/>
                </a:solidFill>
                <a:latin typeface="Meiryo UI" panose="020B0604030504040204" pitchFamily="50" charset="-128"/>
                <a:ea typeface="Meiryo UI" panose="020B0604030504040204" pitchFamily="50" charset="-128"/>
              </a:rPr>
              <a:t>修正「大阪モデル」の考え方</a:t>
            </a:r>
          </a:p>
        </p:txBody>
      </p:sp>
      <p:sp>
        <p:nvSpPr>
          <p:cNvPr id="13" name="テキスト ボックス 12">
            <a:extLst>
              <a:ext uri="{FF2B5EF4-FFF2-40B4-BE49-F238E27FC236}">
                <a16:creationId xmlns:a16="http://schemas.microsoft.com/office/drawing/2014/main" id="{7F4567C2-B324-4758-820C-3B6A3BC1B6E5}"/>
              </a:ext>
            </a:extLst>
          </p:cNvPr>
          <p:cNvSpPr txBox="1"/>
          <p:nvPr/>
        </p:nvSpPr>
        <p:spPr>
          <a:xfrm>
            <a:off x="-5" y="2841959"/>
            <a:ext cx="12244424" cy="1969770"/>
          </a:xfrm>
          <a:prstGeom prst="rect">
            <a:avLst/>
          </a:prstGeom>
          <a:noFill/>
          <a:ln w="19050">
            <a:noFill/>
          </a:ln>
        </p:spPr>
        <p:txBody>
          <a:bodyPr wrap="square" rtlCol="0">
            <a:spAutoFit/>
          </a:bodyPr>
          <a:lstStyle/>
          <a:p>
            <a:endParaRPr lang="en-US" altLang="ja-JP" sz="800" b="1" dirty="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　「非常事態（赤色）」の指標を新たに設定し、想定病床を上回る感染拡大の恐れが生じていることを府民に周知する。</a:t>
            </a:r>
            <a:endParaRPr lang="en-US" altLang="ja-JP" b="1" dirty="0">
              <a:latin typeface="Meiryo UI" panose="020B0604030504040204" pitchFamily="50" charset="-128"/>
              <a:ea typeface="Meiryo UI" panose="020B0604030504040204" pitchFamily="50" charset="-128"/>
            </a:endParaRPr>
          </a:p>
          <a:p>
            <a:endParaRPr lang="en-US" altLang="ja-JP" sz="800" b="1" dirty="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　感染発生状況については各指標を日々モニタリング・見える化し、「警戒（黄色）」の発動の有無にかかわらず、発生状況に</a:t>
            </a:r>
            <a:endParaRPr lang="en-US" altLang="ja-JP" b="1" dirty="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　　応じて病床確保などの取組みを迅速にすすめる。</a:t>
            </a:r>
            <a:endParaRPr lang="en-US" altLang="ja-JP" b="1" dirty="0">
              <a:latin typeface="Meiryo UI" panose="020B0604030504040204" pitchFamily="50" charset="-128"/>
              <a:ea typeface="Meiryo UI" panose="020B0604030504040204" pitchFamily="50" charset="-128"/>
            </a:endParaRPr>
          </a:p>
          <a:p>
            <a:endParaRPr lang="en-US" altLang="ja-JP" sz="800" b="1" dirty="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　「警戒（黄色）」が点灯しない場合でも、感染発生状況に応じて、府民への注意喚起を行う。</a:t>
            </a:r>
            <a:endParaRPr lang="en-US" altLang="ja-JP" b="1" dirty="0">
              <a:latin typeface="Meiryo UI" panose="020B0604030504040204" pitchFamily="50" charset="-128"/>
              <a:ea typeface="Meiryo UI" panose="020B0604030504040204" pitchFamily="50" charset="-128"/>
            </a:endParaRPr>
          </a:p>
          <a:p>
            <a:endParaRPr lang="en-US" altLang="ja-JP" sz="800" b="1" dirty="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　非常事態等の解除においては、感染収束が見られることから、一定期間「解除（緑色）」を点灯させた後、消灯させる。</a:t>
            </a:r>
            <a:endParaRPr lang="en-US" altLang="ja-JP"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336583" y="980687"/>
            <a:ext cx="11571248" cy="1046440"/>
          </a:xfrm>
          <a:prstGeom prst="rect">
            <a:avLst/>
          </a:prstGeom>
          <a:noFill/>
          <a:ln w="28575">
            <a:solidFill>
              <a:schemeClr val="tx1"/>
            </a:solidFill>
          </a:ln>
        </p:spPr>
        <p:txBody>
          <a:bodyPr wrap="square" rtlCol="0" anchor="ctr">
            <a:spAutoFit/>
          </a:bodyPr>
          <a:lstStyle/>
          <a:p>
            <a:r>
              <a:rPr lang="ja-JP" altLang="en-US" b="1" dirty="0">
                <a:latin typeface="Meiryo UI" panose="020B0604030504040204" pitchFamily="50" charset="-128"/>
                <a:ea typeface="Meiryo UI" panose="020B0604030504040204" pitchFamily="50" charset="-128"/>
              </a:rPr>
              <a:t>○　感染拡大状況を判断するため、府独自に指標を設定し、日々モニタリング・見える化。</a:t>
            </a:r>
            <a:endParaRPr lang="en-US" altLang="ja-JP" b="1" dirty="0">
              <a:latin typeface="Meiryo UI" panose="020B0604030504040204" pitchFamily="50" charset="-128"/>
              <a:ea typeface="Meiryo UI" panose="020B0604030504040204" pitchFamily="50" charset="-128"/>
            </a:endParaRPr>
          </a:p>
          <a:p>
            <a:endParaRPr lang="en-US" altLang="ja-JP" sz="800" b="1" dirty="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　各指標について、「感染拡大の兆候」と「感染の収束状況」を判断するための基準を設定し、各基準の状況に応じて、</a:t>
            </a:r>
            <a:endParaRPr lang="en-US" altLang="ja-JP" b="1" dirty="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　府民に周知する。</a:t>
            </a:r>
          </a:p>
        </p:txBody>
      </p:sp>
      <p:sp>
        <p:nvSpPr>
          <p:cNvPr id="7" name="テキスト ボックス 6"/>
          <p:cNvSpPr txBox="1"/>
          <p:nvPr/>
        </p:nvSpPr>
        <p:spPr>
          <a:xfrm>
            <a:off x="0" y="504076"/>
            <a:ext cx="9476917" cy="400110"/>
          </a:xfrm>
          <a:prstGeom prst="rect">
            <a:avLst/>
          </a:prstGeom>
          <a:noFill/>
          <a:ln w="19050">
            <a:noFill/>
          </a:ln>
        </p:spPr>
        <p:txBody>
          <a:bodyPr wrap="square" rtlCol="0">
            <a:spAutoFit/>
          </a:bodyPr>
          <a:lstStyle/>
          <a:p>
            <a:r>
              <a:rPr lang="ja-JP" altLang="en-US" sz="2000" b="1" dirty="0">
                <a:solidFill>
                  <a:schemeClr val="accent5"/>
                </a:solidFill>
                <a:latin typeface="Meiryo UI" panose="020B0604030504040204" pitchFamily="50" charset="-128"/>
                <a:ea typeface="Meiryo UI" panose="020B0604030504040204" pitchFamily="50" charset="-128"/>
              </a:rPr>
              <a:t>＜基本的考え方＞</a:t>
            </a:r>
          </a:p>
        </p:txBody>
      </p:sp>
      <p:sp>
        <p:nvSpPr>
          <p:cNvPr id="8" name="テキスト ボックス 7"/>
          <p:cNvSpPr txBox="1"/>
          <p:nvPr/>
        </p:nvSpPr>
        <p:spPr>
          <a:xfrm>
            <a:off x="0" y="2376938"/>
            <a:ext cx="9476917" cy="400110"/>
          </a:xfrm>
          <a:prstGeom prst="rect">
            <a:avLst/>
          </a:prstGeom>
          <a:noFill/>
          <a:ln w="19050">
            <a:noFill/>
          </a:ln>
        </p:spPr>
        <p:txBody>
          <a:bodyPr wrap="square" rtlCol="0">
            <a:spAutoFit/>
          </a:bodyPr>
          <a:lstStyle/>
          <a:p>
            <a:r>
              <a:rPr lang="ja-JP" altLang="en-US" sz="2000" b="1" dirty="0">
                <a:solidFill>
                  <a:schemeClr val="accent5"/>
                </a:solidFill>
                <a:latin typeface="Meiryo UI" panose="020B0604030504040204" pitchFamily="50" charset="-128"/>
                <a:ea typeface="Meiryo UI" panose="020B0604030504040204" pitchFamily="50" charset="-128"/>
              </a:rPr>
              <a:t>＜モニタリング指標と基準、信号の点灯・消灯基準の考え方＞</a:t>
            </a:r>
          </a:p>
        </p:txBody>
      </p:sp>
      <p:sp>
        <p:nvSpPr>
          <p:cNvPr id="9" name="テキスト ボックス 8"/>
          <p:cNvSpPr txBox="1"/>
          <p:nvPr/>
        </p:nvSpPr>
        <p:spPr>
          <a:xfrm>
            <a:off x="130115" y="5188186"/>
            <a:ext cx="11984183" cy="646331"/>
          </a:xfrm>
          <a:prstGeom prst="rect">
            <a:avLst/>
          </a:prstGeom>
          <a:noFill/>
          <a:ln w="19050">
            <a:solidFill>
              <a:schemeClr val="tx1"/>
            </a:solidFill>
            <a:prstDash val="sysDash"/>
          </a:ln>
        </p:spPr>
        <p:txBody>
          <a:bodyPr wrap="square" rtlCol="0">
            <a:spAutoFit/>
          </a:bodyPr>
          <a:lstStyle/>
          <a:p>
            <a:r>
              <a:rPr lang="ja-JP" altLang="en-US" sz="1600" b="1" dirty="0">
                <a:latin typeface="Meiryo UI" panose="020B0604030504040204" pitchFamily="50" charset="-128"/>
                <a:ea typeface="Meiryo UI" panose="020B0604030504040204" pitchFamily="50" charset="-128"/>
              </a:rPr>
              <a:t>＜信号の点灯・消灯基準＞</a:t>
            </a:r>
            <a:endParaRPr lang="en-US" altLang="ja-JP" sz="1600" b="1" dirty="0">
              <a:latin typeface="Meiryo UI" panose="020B0604030504040204" pitchFamily="50" charset="-128"/>
              <a:ea typeface="Meiryo UI" panose="020B0604030504040204" pitchFamily="50" charset="-128"/>
            </a:endParaRPr>
          </a:p>
          <a:p>
            <a:endParaRPr lang="en-US" altLang="ja-JP" sz="6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それぞれのモニタリング指標を</a:t>
            </a:r>
            <a:r>
              <a:rPr lang="ja-JP" altLang="en-US" sz="1400" u="sng" dirty="0">
                <a:latin typeface="Meiryo UI" panose="020B0604030504040204" pitchFamily="50" charset="-128"/>
                <a:ea typeface="Meiryo UI" panose="020B0604030504040204" pitchFamily="50" charset="-128"/>
              </a:rPr>
              <a:t>全て</a:t>
            </a:r>
            <a:r>
              <a:rPr lang="ja-JP" altLang="en-US" sz="1400" dirty="0">
                <a:latin typeface="Meiryo UI" panose="020B0604030504040204" pitchFamily="50" charset="-128"/>
                <a:ea typeface="Meiryo UI" panose="020B0604030504040204" pitchFamily="50" charset="-128"/>
              </a:rPr>
              <a:t>満たした場合　　　警戒の基準 ⇒ </a:t>
            </a:r>
            <a:r>
              <a:rPr lang="ja-JP" altLang="en-US" sz="1400" b="1" u="sng" dirty="0">
                <a:latin typeface="Meiryo UI" panose="020B0604030504040204" pitchFamily="50" charset="-128"/>
                <a:ea typeface="Meiryo UI" panose="020B0604030504040204" pitchFamily="50" charset="-128"/>
              </a:rPr>
              <a:t>黄</a:t>
            </a:r>
            <a:r>
              <a:rPr lang="ja-JP" altLang="en-US" sz="1400" dirty="0">
                <a:latin typeface="Meiryo UI" panose="020B0604030504040204" pitchFamily="50" charset="-128"/>
                <a:ea typeface="Meiryo UI" panose="020B0604030504040204" pitchFamily="50" charset="-128"/>
              </a:rPr>
              <a:t>　　非常事態の基準 ⇒ </a:t>
            </a:r>
            <a:r>
              <a:rPr lang="ja-JP" altLang="en-US" sz="1400" b="1" u="sng" dirty="0">
                <a:latin typeface="Meiryo UI" panose="020B0604030504040204" pitchFamily="50" charset="-128"/>
                <a:ea typeface="Meiryo UI" panose="020B0604030504040204" pitchFamily="50" charset="-128"/>
              </a:rPr>
              <a:t>赤</a:t>
            </a:r>
            <a:r>
              <a:rPr lang="ja-JP" altLang="en-US" sz="1400" dirty="0">
                <a:latin typeface="Meiryo UI" panose="020B0604030504040204" pitchFamily="50" charset="-128"/>
                <a:ea typeface="Meiryo UI" panose="020B0604030504040204" pitchFamily="50" charset="-128"/>
              </a:rPr>
              <a:t>　　警戒・非常事態解除の基準 ⇒ </a:t>
            </a:r>
            <a:r>
              <a:rPr lang="ja-JP" altLang="en-US" sz="1400" b="1" u="sng" dirty="0">
                <a:latin typeface="Meiryo UI" panose="020B0604030504040204" pitchFamily="50" charset="-128"/>
                <a:ea typeface="Meiryo UI" panose="020B0604030504040204" pitchFamily="50" charset="-128"/>
              </a:rPr>
              <a:t>緑</a:t>
            </a:r>
            <a:r>
              <a:rPr lang="ja-JP" altLang="en-US" sz="1100" b="1" u="sng" dirty="0">
                <a:latin typeface="Meiryo UI" panose="020B0604030504040204" pitchFamily="50" charset="-128"/>
                <a:ea typeface="Meiryo UI" panose="020B0604030504040204" pitchFamily="50" charset="-128"/>
              </a:rPr>
              <a:t>（ただし、一定期間経過後消灯）</a:t>
            </a:r>
            <a:endParaRPr lang="en-US" altLang="ja-JP" sz="1100" b="1"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79228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027097510"/>
              </p:ext>
            </p:extLst>
          </p:nvPr>
        </p:nvGraphicFramePr>
        <p:xfrm>
          <a:off x="307057" y="517086"/>
          <a:ext cx="11570612" cy="4702757"/>
        </p:xfrm>
        <a:graphic>
          <a:graphicData uri="http://schemas.openxmlformats.org/drawingml/2006/table">
            <a:tbl>
              <a:tblPr firstRow="1" bandRow="1">
                <a:tableStyleId>{5C22544A-7EE6-4342-B048-85BDC9FD1C3A}</a:tableStyleId>
              </a:tblPr>
              <a:tblGrid>
                <a:gridCol w="1693042">
                  <a:extLst>
                    <a:ext uri="{9D8B030D-6E8A-4147-A177-3AD203B41FA5}">
                      <a16:colId xmlns:a16="http://schemas.microsoft.com/office/drawing/2014/main" val="2267971377"/>
                    </a:ext>
                  </a:extLst>
                </a:gridCol>
                <a:gridCol w="2609828">
                  <a:extLst>
                    <a:ext uri="{9D8B030D-6E8A-4147-A177-3AD203B41FA5}">
                      <a16:colId xmlns:a16="http://schemas.microsoft.com/office/drawing/2014/main" val="1612148102"/>
                    </a:ext>
                  </a:extLst>
                </a:gridCol>
                <a:gridCol w="2493818">
                  <a:extLst>
                    <a:ext uri="{9D8B030D-6E8A-4147-A177-3AD203B41FA5}">
                      <a16:colId xmlns:a16="http://schemas.microsoft.com/office/drawing/2014/main" val="1756242887"/>
                    </a:ext>
                  </a:extLst>
                </a:gridCol>
                <a:gridCol w="2396836">
                  <a:extLst>
                    <a:ext uri="{9D8B030D-6E8A-4147-A177-3AD203B41FA5}">
                      <a16:colId xmlns:a16="http://schemas.microsoft.com/office/drawing/2014/main" val="396408095"/>
                    </a:ext>
                  </a:extLst>
                </a:gridCol>
                <a:gridCol w="2377088">
                  <a:extLst>
                    <a:ext uri="{9D8B030D-6E8A-4147-A177-3AD203B41FA5}">
                      <a16:colId xmlns:a16="http://schemas.microsoft.com/office/drawing/2014/main" val="1174064521"/>
                    </a:ext>
                  </a:extLst>
                </a:gridCol>
              </a:tblGrid>
              <a:tr h="574670">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分析事項</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モニタリング指標</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府民に対する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a:solidFill>
                            <a:schemeClr val="tx1"/>
                          </a:solidFill>
                          <a:latin typeface="Meiryo UI" panose="020B0604030504040204" pitchFamily="50" charset="-128"/>
                          <a:ea typeface="Meiryo UI" panose="020B0604030504040204" pitchFamily="50" charset="-128"/>
                        </a:rPr>
                        <a:t>警戒の基準</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府民に対する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a:solidFill>
                            <a:schemeClr val="tx1"/>
                          </a:solidFill>
                          <a:latin typeface="Meiryo UI" panose="020B0604030504040204" pitchFamily="50" charset="-128"/>
                          <a:ea typeface="Meiryo UI" panose="020B0604030504040204" pitchFamily="50" charset="-128"/>
                        </a:rPr>
                        <a:t>非常事態の基準</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府民に対する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警戒・非常事態解除の基準</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extLst>
                  <a:ext uri="{0D108BD9-81ED-4DB2-BD59-A6C34878D82A}">
                    <a16:rowId xmlns:a16="http://schemas.microsoft.com/office/drawing/2014/main" val="2587253245"/>
                  </a:ext>
                </a:extLst>
              </a:tr>
              <a:tr h="1295046">
                <a:tc>
                  <a:txBody>
                    <a:bodyPr/>
                    <a:lstStyle/>
                    <a:p>
                      <a:pPr algn="l"/>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１</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市中での感染　</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　　　拡大状況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①新規陽性者における感染経路　</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　 不明者７日間移動平均前週</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　 増加比</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dirty="0"/>
                    </a:p>
                    <a:p>
                      <a:r>
                        <a:rPr kumimoji="1" lang="ja-JP" altLang="en-US" sz="1400" b="0" dirty="0">
                          <a:solidFill>
                            <a:schemeClr val="tx1"/>
                          </a:solidFill>
                          <a:latin typeface="Meiryo UI" panose="020B0604030504040204" pitchFamily="50" charset="-128"/>
                          <a:ea typeface="Meiryo UI" panose="020B0604030504040204" pitchFamily="50" charset="-128"/>
                        </a:rPr>
                        <a:t>②新規陽性者における感染経路</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不明者数</a:t>
                      </a:r>
                      <a:r>
                        <a:rPr kumimoji="1" lang="ja-JP" altLang="en-US" sz="1400" b="0" baseline="0" dirty="0">
                          <a:solidFill>
                            <a:schemeClr val="tx1"/>
                          </a:solidFill>
                          <a:latin typeface="Meiryo UI" panose="020B0604030504040204" pitchFamily="50" charset="-128"/>
                          <a:ea typeface="Meiryo UI" panose="020B0604030504040204" pitchFamily="50" charset="-128"/>
                        </a:rPr>
                        <a:t>７日間移動平均</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①</a:t>
                      </a:r>
                      <a:r>
                        <a:rPr kumimoji="1" lang="ja-JP" altLang="en-US" sz="1400" b="0" u="none" dirty="0">
                          <a:solidFill>
                            <a:schemeClr val="tx1"/>
                          </a:solidFill>
                          <a:latin typeface="Meiryo UI" panose="020B0604030504040204" pitchFamily="50" charset="-128"/>
                          <a:ea typeface="Meiryo UI" panose="020B0604030504040204" pitchFamily="50" charset="-128"/>
                        </a:rPr>
                        <a:t>２以上</a:t>
                      </a:r>
                      <a:endParaRPr kumimoji="1" lang="en-US" altLang="ja-JP" sz="1400" b="0" u="none"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かつ</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②</a:t>
                      </a:r>
                      <a:r>
                        <a:rPr kumimoji="1" lang="en-US" altLang="ja-JP" sz="1400" b="0" u="none" dirty="0">
                          <a:solidFill>
                            <a:schemeClr val="tx1"/>
                          </a:solidFill>
                          <a:latin typeface="Meiryo UI" panose="020B0604030504040204" pitchFamily="50" charset="-128"/>
                          <a:ea typeface="Meiryo UI" panose="020B0604030504040204" pitchFamily="50" charset="-128"/>
                        </a:rPr>
                        <a:t>10</a:t>
                      </a:r>
                      <a:r>
                        <a:rPr kumimoji="1" lang="ja-JP" altLang="en-US" sz="1400" b="0" u="none" dirty="0">
                          <a:solidFill>
                            <a:schemeClr val="tx1"/>
                          </a:solidFill>
                          <a:latin typeface="Meiryo UI" panose="020B0604030504040204" pitchFamily="50" charset="-128"/>
                          <a:ea typeface="Meiryo UI" panose="020B0604030504040204" pitchFamily="50" charset="-128"/>
                        </a:rPr>
                        <a:t>人以上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②</a:t>
                      </a:r>
                      <a:r>
                        <a:rPr kumimoji="1" lang="en-US" altLang="ja-JP" sz="1400" b="0" dirty="0">
                          <a:solidFill>
                            <a:schemeClr val="tx1"/>
                          </a:solidFill>
                          <a:latin typeface="Meiryo UI" panose="020B0604030504040204" pitchFamily="50" charset="-128"/>
                          <a:ea typeface="Meiryo UI" panose="020B0604030504040204" pitchFamily="50" charset="-128"/>
                        </a:rPr>
                        <a:t>10</a:t>
                      </a:r>
                      <a:r>
                        <a:rPr kumimoji="1" lang="ja-JP" altLang="en-US" sz="1400" b="0" dirty="0">
                          <a:solidFill>
                            <a:schemeClr val="tx1"/>
                          </a:solidFill>
                          <a:latin typeface="Meiryo UI" panose="020B0604030504040204" pitchFamily="50" charset="-128"/>
                          <a:ea typeface="Meiryo UI" panose="020B0604030504040204" pitchFamily="50" charset="-128"/>
                        </a:rPr>
                        <a:t>人未満</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7030615"/>
                  </a:ext>
                </a:extLst>
              </a:tr>
              <a:tr h="709192">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新規陽性患者</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の拡大状況</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u="none" dirty="0">
                          <a:solidFill>
                            <a:schemeClr val="tx1"/>
                          </a:solidFill>
                          <a:latin typeface="Meiryo UI" panose="020B0604030504040204" pitchFamily="50" charset="-128"/>
                          <a:ea typeface="Meiryo UI" panose="020B0604030504040204" pitchFamily="50" charset="-128"/>
                        </a:rPr>
                        <a:t>③７日間合計新規陽性者</a:t>
                      </a:r>
                      <a:r>
                        <a:rPr lang="ja-JP" altLang="en-US" sz="1400" dirty="0">
                          <a:latin typeface="Meiryo UI" panose="020B0604030504040204" pitchFamily="50" charset="-128"/>
                          <a:ea typeface="Meiryo UI" panose="020B0604030504040204" pitchFamily="50" charset="-128"/>
                        </a:rPr>
                        <a:t>数</a:t>
                      </a:r>
                      <a:endParaRPr kumimoji="1" lang="ja-JP" altLang="en-US" sz="1400" b="0"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u="none" dirty="0">
                          <a:solidFill>
                            <a:schemeClr val="tx1"/>
                          </a:solidFill>
                          <a:latin typeface="Meiryo UI" panose="020B0604030504040204" pitchFamily="50" charset="-128"/>
                          <a:ea typeface="Meiryo UI" panose="020B0604030504040204" pitchFamily="50" charset="-128"/>
                        </a:rPr>
                        <a:t>120</a:t>
                      </a:r>
                      <a:r>
                        <a:rPr kumimoji="1" lang="ja-JP" altLang="en-US" sz="1400" b="0" u="none" dirty="0">
                          <a:solidFill>
                            <a:schemeClr val="tx1"/>
                          </a:solidFill>
                          <a:latin typeface="Meiryo UI" panose="020B0604030504040204" pitchFamily="50" charset="-128"/>
                          <a:ea typeface="Meiryo UI" panose="020B0604030504040204" pitchFamily="50" charset="-128"/>
                        </a:rPr>
                        <a:t>人以上</a:t>
                      </a:r>
                      <a:endParaRPr kumimoji="1" lang="en-US" altLang="ja-JP" sz="1400" b="0" u="none" dirty="0">
                        <a:solidFill>
                          <a:schemeClr val="tx1"/>
                        </a:solidFill>
                        <a:latin typeface="Meiryo UI" panose="020B0604030504040204" pitchFamily="50" charset="-128"/>
                        <a:ea typeface="Meiryo UI" panose="020B0604030504040204" pitchFamily="50" charset="-128"/>
                      </a:endParaRPr>
                    </a:p>
                    <a:p>
                      <a:pPr algn="ctr"/>
                      <a:r>
                        <a:rPr kumimoji="1" lang="ja-JP" altLang="en-US" sz="1200" b="0" u="none" dirty="0">
                          <a:solidFill>
                            <a:schemeClr val="tx1"/>
                          </a:solidFill>
                          <a:latin typeface="Meiryo UI" panose="020B0604030504040204" pitchFamily="50" charset="-128"/>
                          <a:ea typeface="Meiryo UI" panose="020B0604030504040204" pitchFamily="50" charset="-128"/>
                        </a:rPr>
                        <a:t>かつ</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ctr"/>
                      <a:r>
                        <a:rPr kumimoji="1" lang="ja-JP" altLang="en-US" sz="1400" b="0" u="none" dirty="0">
                          <a:solidFill>
                            <a:schemeClr val="tx1"/>
                          </a:solidFill>
                          <a:latin typeface="Meiryo UI" panose="020B0604030504040204" pitchFamily="50" charset="-128"/>
                          <a:ea typeface="Meiryo UI" panose="020B0604030504040204" pitchFamily="50" charset="-128"/>
                        </a:rPr>
                        <a:t>後半３日間で半数以上</a:t>
                      </a:r>
                      <a:endParaRPr kumimoji="1" lang="en-US" altLang="ja-JP" sz="1400" b="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35694321"/>
                  </a:ext>
                </a:extLst>
              </a:tr>
              <a:tr h="52418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a:solidFill>
                            <a:schemeClr val="tx1"/>
                          </a:solidFill>
                          <a:latin typeface="Meiryo UI" panose="020B0604030504040204" pitchFamily="50" charset="-128"/>
                          <a:ea typeface="Meiryo UI" panose="020B0604030504040204" pitchFamily="50" charset="-128"/>
                        </a:rPr>
                        <a:t>④直近</a:t>
                      </a:r>
                      <a:r>
                        <a:rPr kumimoji="1" lang="en-US" altLang="ja-JP" sz="1400" b="0" u="none" dirty="0">
                          <a:solidFill>
                            <a:schemeClr val="tx1"/>
                          </a:solidFill>
                          <a:latin typeface="Meiryo UI" panose="020B0604030504040204" pitchFamily="50" charset="-128"/>
                          <a:ea typeface="Meiryo UI" panose="020B0604030504040204" pitchFamily="50" charset="-128"/>
                        </a:rPr>
                        <a:t>1</a:t>
                      </a:r>
                      <a:r>
                        <a:rPr kumimoji="1" lang="ja-JP" altLang="en-US" sz="1400" b="0" u="none" dirty="0">
                          <a:solidFill>
                            <a:schemeClr val="tx1"/>
                          </a:solidFill>
                          <a:latin typeface="Meiryo UI" panose="020B0604030504040204" pitchFamily="50" charset="-128"/>
                          <a:ea typeface="Meiryo UI" panose="020B0604030504040204" pitchFamily="50" charset="-128"/>
                        </a:rPr>
                        <a:t>週間の人口</a:t>
                      </a:r>
                      <a:r>
                        <a:rPr kumimoji="1" lang="en-US" altLang="ja-JP" sz="1400" b="0" u="none" dirty="0">
                          <a:solidFill>
                            <a:schemeClr val="tx1"/>
                          </a:solidFill>
                          <a:latin typeface="Meiryo UI" panose="020B0604030504040204" pitchFamily="50" charset="-128"/>
                          <a:ea typeface="Meiryo UI" panose="020B0604030504040204" pitchFamily="50" charset="-128"/>
                        </a:rPr>
                        <a:t>10</a:t>
                      </a:r>
                      <a:r>
                        <a:rPr kumimoji="1" lang="ja-JP" altLang="en-US" sz="1400" b="0" u="none" dirty="0">
                          <a:solidFill>
                            <a:schemeClr val="tx1"/>
                          </a:solidFill>
                          <a:latin typeface="Meiryo UI" panose="020B0604030504040204" pitchFamily="50" charset="-128"/>
                          <a:ea typeface="Meiryo UI" panose="020B0604030504040204" pitchFamily="50" charset="-128"/>
                        </a:rPr>
                        <a:t>万人</a:t>
                      </a:r>
                      <a:endParaRPr kumimoji="1" lang="en-US" altLang="ja-JP" sz="14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a:solidFill>
                            <a:schemeClr val="tx1"/>
                          </a:solidFill>
                          <a:latin typeface="Meiryo UI" panose="020B0604030504040204" pitchFamily="50" charset="-128"/>
                          <a:ea typeface="Meiryo UI" panose="020B0604030504040204" pitchFamily="50" charset="-128"/>
                        </a:rPr>
                        <a:t>　 あたり新規陽性者数</a:t>
                      </a:r>
                      <a:endParaRPr kumimoji="1" lang="ja-JP" altLang="en-US" sz="1400" b="0"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u="none" dirty="0">
                          <a:solidFill>
                            <a:schemeClr val="tx1"/>
                          </a:solidFill>
                          <a:latin typeface="Meiryo UI" panose="020B0604030504040204" pitchFamily="50" charset="-128"/>
                          <a:ea typeface="Meiryo UI" panose="020B0604030504040204" pitchFamily="50" charset="-128"/>
                        </a:rPr>
                        <a:t>0.5</a:t>
                      </a:r>
                      <a:r>
                        <a:rPr kumimoji="1" lang="ja-JP" altLang="en-US" sz="1400" b="0" u="none" dirty="0">
                          <a:solidFill>
                            <a:schemeClr val="tx1"/>
                          </a:solidFill>
                          <a:latin typeface="Meiryo UI" panose="020B0604030504040204" pitchFamily="50" charset="-128"/>
                          <a:ea typeface="Meiryo UI" panose="020B0604030504040204" pitchFamily="50" charset="-128"/>
                        </a:rPr>
                        <a:t>人未満</a:t>
                      </a:r>
                      <a:endParaRPr kumimoji="1" lang="en-US" altLang="ja-JP" sz="1400" b="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6220275"/>
                  </a:ext>
                </a:extLst>
              </a:tr>
              <a:tr h="692368">
                <a:tc>
                  <a:txBody>
                    <a:bodyPr/>
                    <a:lstStyle/>
                    <a:p>
                      <a:pPr algn="l"/>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３</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病床のひっ迫</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　　　状況</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⑤患者受入重症病床使用率</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u="none" dirty="0">
                          <a:solidFill>
                            <a:schemeClr val="tx1"/>
                          </a:solidFill>
                          <a:latin typeface="Meiryo UI" panose="020B0604030504040204" pitchFamily="50" charset="-128"/>
                          <a:ea typeface="Meiryo UI" panose="020B0604030504040204" pitchFamily="50" charset="-128"/>
                        </a:rPr>
                        <a:t>70%</a:t>
                      </a:r>
                      <a:r>
                        <a:rPr kumimoji="1" lang="ja-JP" altLang="en-US" sz="1400" b="0" u="none" dirty="0">
                          <a:solidFill>
                            <a:schemeClr val="tx1"/>
                          </a:solidFill>
                          <a:latin typeface="Meiryo UI" panose="020B0604030504040204" pitchFamily="50" charset="-128"/>
                          <a:ea typeface="Meiryo UI" panose="020B0604030504040204" pitchFamily="50" charset="-128"/>
                        </a:rPr>
                        <a:t>以上</a:t>
                      </a:r>
                      <a:endParaRPr kumimoji="1" lang="en-US" altLang="ja-JP" sz="1400" b="0" u="none"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（「警戒（黄色）」信号が点灯した日から起算して</a:t>
                      </a:r>
                      <a:r>
                        <a:rPr kumimoji="1" lang="en-US" altLang="ja-JP" sz="1200" b="0" u="none" dirty="0">
                          <a:solidFill>
                            <a:schemeClr val="tx1"/>
                          </a:solidFill>
                          <a:latin typeface="Meiryo UI" panose="020B0604030504040204" pitchFamily="50" charset="-128"/>
                          <a:ea typeface="Meiryo UI" panose="020B0604030504040204" pitchFamily="50" charset="-128"/>
                        </a:rPr>
                        <a:t>25</a:t>
                      </a:r>
                      <a:r>
                        <a:rPr kumimoji="1" lang="ja-JP" altLang="en-US" sz="1200" b="0" u="none" dirty="0">
                          <a:solidFill>
                            <a:schemeClr val="tx1"/>
                          </a:solidFill>
                          <a:latin typeface="Meiryo UI" panose="020B0604030504040204" pitchFamily="50" charset="-128"/>
                          <a:ea typeface="Meiryo UI" panose="020B0604030504040204" pitchFamily="50" charset="-128"/>
                        </a:rPr>
                        <a:t>日以内</a:t>
                      </a:r>
                      <a:r>
                        <a:rPr kumimoji="1" lang="ja-JP" altLang="en-US" sz="1200" b="0" dirty="0">
                          <a:solidFill>
                            <a:schemeClr val="tx1"/>
                          </a:solidFill>
                          <a:latin typeface="Meiryo UI" panose="020B0604030504040204" pitchFamily="50" charset="-128"/>
                          <a:ea typeface="Meiryo UI" panose="020B0604030504040204" pitchFamily="50" charset="-128"/>
                        </a:rPr>
                        <a:t>）</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60</a:t>
                      </a:r>
                      <a:r>
                        <a:rPr kumimoji="1" lang="ja-JP" altLang="en-US" sz="1400" b="0" dirty="0">
                          <a:solidFill>
                            <a:schemeClr val="tx1"/>
                          </a:solidFill>
                          <a:latin typeface="Meiryo UI" panose="020B0604030504040204" pitchFamily="50" charset="-128"/>
                          <a:ea typeface="Meiryo UI" panose="020B0604030504040204" pitchFamily="50" charset="-128"/>
                        </a:rPr>
                        <a:t>％未満</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1335900"/>
                  </a:ext>
                </a:extLst>
              </a:tr>
              <a:tr h="453648">
                <a:tc gridSpan="2">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参考指標</a:t>
                      </a:r>
                      <a:r>
                        <a:rPr kumimoji="1" lang="en-US" altLang="ja-JP" sz="1200" dirty="0">
                          <a:solidFill>
                            <a:schemeClr val="tx1"/>
                          </a:solidFill>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⑥確定診断検査における陽性率の</a:t>
                      </a:r>
                      <a:r>
                        <a:rPr kumimoji="1" lang="en-US" altLang="ja-JP" sz="1200" dirty="0">
                          <a:solidFill>
                            <a:schemeClr val="tx1"/>
                          </a:solidFill>
                          <a:latin typeface="Meiryo UI" panose="020B0604030504040204" pitchFamily="50" charset="-128"/>
                          <a:ea typeface="Meiryo UI" panose="020B0604030504040204" pitchFamily="50" charset="-128"/>
                        </a:rPr>
                        <a:t>7</a:t>
                      </a:r>
                      <a:r>
                        <a:rPr kumimoji="1" lang="ja-JP" altLang="en-US" sz="1200" dirty="0">
                          <a:solidFill>
                            <a:schemeClr val="tx1"/>
                          </a:solidFill>
                          <a:latin typeface="Meiryo UI" panose="020B0604030504040204" pitchFamily="50" charset="-128"/>
                          <a:ea typeface="Meiryo UI" panose="020B0604030504040204" pitchFamily="50" charset="-128"/>
                        </a:rPr>
                        <a:t>日間移動平均</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9962888"/>
                  </a:ext>
                </a:extLst>
              </a:tr>
              <a:tr h="453648">
                <a:tc gridSpan="2">
                  <a:txBody>
                    <a:bodyPr/>
                    <a:lstStyle/>
                    <a:p>
                      <a:pPr algn="l"/>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参考指標</a:t>
                      </a:r>
                      <a:r>
                        <a:rPr kumimoji="1" lang="en-US" altLang="ja-JP" sz="1200" dirty="0">
                          <a:solidFill>
                            <a:schemeClr val="tx1"/>
                          </a:solidFill>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⑦新規陽性者における感染経路不明者の割合</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8123034"/>
                  </a:ext>
                </a:extLst>
              </a:tr>
            </a:tbl>
          </a:graphicData>
        </a:graphic>
      </p:graphicFrame>
      <p:sp>
        <p:nvSpPr>
          <p:cNvPr id="7" name="テキスト ボックス 6"/>
          <p:cNvSpPr txBox="1"/>
          <p:nvPr/>
        </p:nvSpPr>
        <p:spPr>
          <a:xfrm>
            <a:off x="0" y="1"/>
            <a:ext cx="12192000" cy="461665"/>
          </a:xfrm>
          <a:prstGeom prst="rect">
            <a:avLst/>
          </a:prstGeom>
          <a:solidFill>
            <a:schemeClr val="accent1">
              <a:lumMod val="75000"/>
            </a:schemeClr>
          </a:solidFill>
        </p:spPr>
        <p:txBody>
          <a:bodyPr wrap="square" rtlCol="0">
            <a:spAutoFit/>
          </a:bodyPr>
          <a:lstStyle/>
          <a:p>
            <a:pPr algn="ctr"/>
            <a:r>
              <a:rPr lang="ja-JP" altLang="en-US" sz="2400" b="1" dirty="0">
                <a:solidFill>
                  <a:schemeClr val="bg1"/>
                </a:solidFill>
                <a:latin typeface="Meiryo UI" panose="020B0604030504040204" pitchFamily="50" charset="-128"/>
                <a:ea typeface="Meiryo UI" panose="020B0604030504040204" pitchFamily="50" charset="-128"/>
              </a:rPr>
              <a:t>修正「大阪モデル」　モニタリング指標と基準の考え方</a:t>
            </a:r>
          </a:p>
        </p:txBody>
      </p:sp>
      <p:sp>
        <p:nvSpPr>
          <p:cNvPr id="23" name="テキスト ボックス 22"/>
          <p:cNvSpPr txBox="1"/>
          <p:nvPr/>
        </p:nvSpPr>
        <p:spPr>
          <a:xfrm>
            <a:off x="310694" y="5385190"/>
            <a:ext cx="11566975" cy="1261884"/>
          </a:xfrm>
          <a:prstGeom prst="rect">
            <a:avLst/>
          </a:prstGeom>
          <a:noFill/>
          <a:ln w="19050">
            <a:solidFill>
              <a:schemeClr val="tx1"/>
            </a:solidFill>
            <a:prstDash val="sysDash"/>
          </a:ln>
        </p:spPr>
        <p:txBody>
          <a:bodyPr wrap="square" rtlCol="0">
            <a:spAutoFit/>
          </a:bodyPr>
          <a:lstStyle/>
          <a:p>
            <a:r>
              <a:rPr lang="ja-JP" altLang="en-US" sz="1400" dirty="0">
                <a:latin typeface="Meiryo UI" panose="020B0604030504040204" pitchFamily="50" charset="-128"/>
                <a:ea typeface="Meiryo UI" panose="020B0604030504040204" pitchFamily="50" charset="-128"/>
              </a:rPr>
              <a:t>＜考慮事項＞</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警戒基準引き上げにより、緩やかな感染拡大の兆候に対しては早期の探知が機能しないことから、都道府県による社会への協力要請を行うべき国が示した</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基準日の条件（直近１週間の人口</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万人あたり新規陽性者数</a:t>
            </a:r>
            <a:r>
              <a:rPr lang="en-US" altLang="ja-JP" sz="1400" dirty="0">
                <a:latin typeface="Meiryo UI" panose="020B0604030504040204" pitchFamily="50" charset="-128"/>
                <a:ea typeface="Meiryo UI" panose="020B0604030504040204" pitchFamily="50" charset="-128"/>
              </a:rPr>
              <a:t>2.5</a:t>
            </a:r>
            <a:r>
              <a:rPr lang="ja-JP" altLang="en-US" sz="1400" dirty="0">
                <a:latin typeface="Meiryo UI" panose="020B0604030504040204" pitchFamily="50" charset="-128"/>
                <a:ea typeface="Meiryo UI" panose="020B0604030504040204" pitchFamily="50" charset="-128"/>
              </a:rPr>
              <a:t>人）を満たした場合には、指標①②に基づく感染経路不明者の増加傾向、及び新規</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陽性患者の日々の増加傾向を踏まえて、専門家会議の構成員等の意見を聴取し、対策本部会議で「警戒（黄色）」信号点灯の要否を決定するものとする。</a:t>
            </a:r>
            <a:endParaRPr lang="en-US" altLang="ja-JP" sz="1400" dirty="0">
              <a:latin typeface="Meiryo UI" panose="020B0604030504040204" pitchFamily="50" charset="-128"/>
              <a:ea typeface="Meiryo UI" panose="020B0604030504040204" pitchFamily="50" charset="-128"/>
            </a:endParaRPr>
          </a:p>
          <a:p>
            <a:endParaRPr lang="en-US" altLang="ja-JP" sz="6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国による緊急事態宣言が出された場合、対策本部会議で「非常事態（赤色）」信号点灯の要否を決定するものとする。</a:t>
            </a:r>
          </a:p>
        </p:txBody>
      </p:sp>
    </p:spTree>
    <p:extLst>
      <p:ext uri="{BB962C8B-B14F-4D97-AF65-F5344CB8AC3E}">
        <p14:creationId xmlns:p14="http://schemas.microsoft.com/office/powerpoint/2010/main" val="40788048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9301</TotalTime>
  <Words>655</Words>
  <Application>Microsoft Office PowerPoint</Application>
  <PresentationFormat>ワイド画面</PresentationFormat>
  <Paragraphs>76</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野崎　健二</dc:creator>
  <cp:lastModifiedBy>美佳 奥野</cp:lastModifiedBy>
  <cp:revision>984</cp:revision>
  <cp:lastPrinted>2020-07-03T07:34:01Z</cp:lastPrinted>
  <dcterms:created xsi:type="dcterms:W3CDTF">2019-04-25T08:31:09Z</dcterms:created>
  <dcterms:modified xsi:type="dcterms:W3CDTF">2020-12-26T03:37:20Z</dcterms:modified>
</cp:coreProperties>
</file>